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4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0ABEA9-594F-07CE-987C-A5F7ABE83F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B672C-0AF6-9A3A-419D-C1295E4ADD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94CD6-B15C-4C8B-819E-E72641431E11}" type="datetimeFigureOut">
              <a:rPr lang="en-CH" smtClean="0"/>
              <a:t>24/07/2025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A1D36-E2CF-8AF3-EA8C-796FC0C612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DC69F-00F7-57ED-E705-F24F52E958A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C7FCC-3830-4835-9319-23A8433FE362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845200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0247B-F157-4529-BABD-238684C97D8F}" type="datetimeFigureOut">
              <a:rPr lang="en-CH" smtClean="0"/>
              <a:t>24/07/2025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EB39B-5099-47A0-8BA4-0BBEB308FA0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64607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CA2D7-F343-9383-57D9-2DCA74C1B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7DD074-C502-2693-E428-A65AD28E72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A9E-A7C5-6655-73BA-81CA0DA5F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407DA-5CFB-4516-9E19-8BE9EC98486F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C8EDD-9EA8-AAE0-4774-B45803C1B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ED57-95C1-6871-5E1C-1C32213BF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75644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7B29B-C4EA-6AF1-14D4-03E310A2A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B62CA-4340-400F-7C0B-D37C89F1F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131E4-1477-3BCD-6120-A86E6B05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FBA3C-69A0-4969-8F84-1BCD9CBE6ACC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73915-D7EA-3339-A56B-EF9F44488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DFF3F-8E9C-CFE1-D167-D3C634543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74036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D19BA3-4FE1-FC99-7ECB-31DE61C5D4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F95E6-4A57-4082-6031-523BBB7C2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3E1C0-E48B-0F6A-BC96-D2DFCE58C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5EFB-56CB-4D7C-943E-D660303CBF6E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B347F-0170-71A6-2379-322879333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A1ADD-FFFD-318F-52B4-079566DC2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48720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A3B06-EF1C-1290-A592-E80B147DD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D2B16-5ECC-19F1-9C0E-E111C3992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0AEE9-F1F0-E6C9-0673-73303665B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8F392-DFDD-4158-8DFA-D55D4B619C4F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6D67D-1D5F-4D56-F72E-C8BE39630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49BEA-FDBB-B410-5ED6-BC0B704B3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76740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EAF49-00F4-2232-29C0-8BA60BA6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CAC62C-BE17-074F-68C9-08E14571E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74E0A-2CD7-962E-B1F8-FC5CA6D55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4A8DE-DB1F-4600-98FD-B99C51BF6572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42F27-7A74-932C-A6BF-6D7D34DCE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74AAB-2F2E-B328-37FF-8D443D165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00504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FC111-69A8-184C-8031-A9ECDDFDF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7034E-53EC-E89F-ADA8-95CB913C5B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14D69B-5A62-ECE4-1F14-D077BD645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BE302-7D47-29E8-ACC4-8D8F9F21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10AE7-83D8-4D3F-9FE0-DB6B20A8FBE8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06BE6-20CF-89DB-7CEB-67E08916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4C954-46FC-2909-37B2-9B8A2BD33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30274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50644-2E73-DA6E-7461-897308822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26A2B-F802-BD4D-D60D-63CABD190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B2F00C-48E4-EDFD-9EFC-3D6ED7EBA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A0C957-DB3B-D549-CF42-072DDAC3B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FE327-4344-6728-A014-0AF7E11E2F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6759E7-7C6C-6863-FA38-5582480A5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EA4B9-056F-4DD2-9E47-C01DA863D883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F40C60-7E03-BD6D-8449-2C9596E0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C4F39B-453D-5E0E-2AAA-14681669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3416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FA7A8-A006-E753-EA2D-165273EE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7E2DAD-8C51-C216-FAFD-F74212F33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8C584-3074-4FBA-B0FA-71B23DAEBC74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1A10DB-E494-8CB8-0E30-6F4572AC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6049E-ED0F-E3EF-FD60-723FDA3F4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60952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E12727-24B0-FE33-A34F-E19879E4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FD09-1550-4EA3-8AEC-111110C26995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CF9678-694A-C049-A19C-126E2362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1A477-D8C4-DF6D-EAD5-F49E918F3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17251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C1439-93DD-ACF7-2ECF-0C4A342AA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BEADD-FF5B-A5BC-4524-822A3FA35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354884-383D-0C9A-20B4-4160A4738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8AAAAA-098C-659F-FCC5-6023E1D8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887B2-A4BA-4978-BABE-E2DED2A6047D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B088D-4E7E-C835-0507-80C1554B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FC220-4630-EA93-22ED-553F8A07E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490542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CC3E1-D843-1A8A-B15F-BEDF30391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16F0AA-687D-1F9E-4860-551BAA3D3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B69266-9361-2044-F0C4-E564D6F06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8DCA8-51CA-DA97-D3F9-6F4F3A96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1B95F-965E-4A01-8696-EB28CFA25630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CF4004-16D5-7FC3-8598-864057D4F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3DB3E-CFC0-E939-F172-7314F821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4079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2C0C38-06DE-9CEB-97E5-D73B608A6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118BE-8053-75D7-63CA-1286B426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8AB57-55BD-93D3-7DE8-A7DAC421F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B707A6-0C5F-421B-B777-4222995ACE78}" type="datetime8">
              <a:rPr lang="en-CH" smtClean="0"/>
              <a:t>24/07/2025 09:16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6CD49-7717-BE22-B492-D6D8F0ADB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50049-18A5-4B6C-1589-FEAE3B710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9FF7B3-1BC0-4946-9EF9-C4F4E28C0B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883305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7880A8F-4842-6275-8599-C8721A4B28FE}"/>
              </a:ext>
            </a:extLst>
          </p:cNvPr>
          <p:cNvSpPr txBox="1"/>
          <p:nvPr/>
        </p:nvSpPr>
        <p:spPr>
          <a:xfrm>
            <a:off x="1903956" y="1327597"/>
            <a:ext cx="83840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/>
              <a:t>Calculation of</a:t>
            </a:r>
          </a:p>
          <a:p>
            <a:pPr algn="ctr"/>
            <a:r>
              <a:rPr lang="en-US" sz="4000" b="1" i="1" dirty="0"/>
              <a:t>Macronutrient Percents</a:t>
            </a:r>
          </a:p>
          <a:p>
            <a:pPr algn="ctr"/>
            <a:r>
              <a:rPr lang="en-US" sz="4000" b="1" i="1" dirty="0"/>
              <a:t>(Fat, Carbs, Protein)</a:t>
            </a:r>
          </a:p>
          <a:p>
            <a:pPr algn="ctr"/>
            <a:r>
              <a:rPr lang="en-US" sz="4000" b="1" i="1" dirty="0"/>
              <a:t>For a Meal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B49B12D-59E8-1DB9-C736-FD643D876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668E73-AA35-AE8B-8647-6B4BE30BDE42}"/>
              </a:ext>
            </a:extLst>
          </p:cNvPr>
          <p:cNvSpPr txBox="1"/>
          <p:nvPr/>
        </p:nvSpPr>
        <p:spPr>
          <a:xfrm>
            <a:off x="9807879" y="5489861"/>
            <a:ext cx="2066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July 2025</a:t>
            </a:r>
            <a:endParaRPr lang="en-CH" dirty="0"/>
          </a:p>
        </p:txBody>
      </p:sp>
      <p:pic>
        <p:nvPicPr>
          <p:cNvPr id="5" name="Picture 4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C86BDD6B-9258-D21B-99C9-3794B19D2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562" y="5407993"/>
            <a:ext cx="1959367" cy="527843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E724F9-80D2-E297-5B9F-1A68C2C61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808769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CD12D-94D6-D40A-9294-2235DF39F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202A0EF-61EE-0638-3515-BDA3D78EB4FC}"/>
              </a:ext>
            </a:extLst>
          </p:cNvPr>
          <p:cNvSpPr txBox="1"/>
          <p:nvPr/>
        </p:nvSpPr>
        <p:spPr>
          <a:xfrm>
            <a:off x="1903956" y="1327597"/>
            <a:ext cx="838408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/>
              <a:t>End.</a:t>
            </a:r>
          </a:p>
          <a:p>
            <a:pPr algn="ctr"/>
            <a:endParaRPr lang="en-US" sz="4000" b="1" i="1" dirty="0"/>
          </a:p>
          <a:p>
            <a:pPr algn="ctr"/>
            <a:r>
              <a:rPr lang="en-US" sz="4000" b="1" i="1" dirty="0"/>
              <a:t>Thank you so much for attending.</a:t>
            </a:r>
          </a:p>
          <a:p>
            <a:pPr algn="ctr"/>
            <a:endParaRPr lang="en-US" sz="4000" b="1" i="1" dirty="0"/>
          </a:p>
          <a:p>
            <a:pPr algn="ctr"/>
            <a:r>
              <a:rPr lang="en-US" sz="4000" b="1" i="1" dirty="0"/>
              <a:t>More to come, if you wish.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76B2EFF-AA1C-A8B5-FA3F-7AC7926ED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9CE346-E6CD-209F-4C03-C325F12E8204}"/>
              </a:ext>
            </a:extLst>
          </p:cNvPr>
          <p:cNvSpPr txBox="1"/>
          <p:nvPr/>
        </p:nvSpPr>
        <p:spPr>
          <a:xfrm>
            <a:off x="9807879" y="5489861"/>
            <a:ext cx="2066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July 2025</a:t>
            </a:r>
            <a:endParaRPr lang="en-CH" dirty="0"/>
          </a:p>
        </p:txBody>
      </p:sp>
      <p:pic>
        <p:nvPicPr>
          <p:cNvPr id="5" name="Picture 4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043289AE-E42A-B602-FE73-9F3E08DA2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562" y="5407993"/>
            <a:ext cx="1959367" cy="527843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BCCBF-E050-8C52-73BF-0DB6EB45F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10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39470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0C665-3FAD-43CF-A710-B726F68F8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78A324F-9353-4B4E-02E8-915A393FF045}"/>
              </a:ext>
            </a:extLst>
          </p:cNvPr>
          <p:cNvSpPr txBox="1"/>
          <p:nvPr/>
        </p:nvSpPr>
        <p:spPr>
          <a:xfrm>
            <a:off x="1528176" y="492512"/>
            <a:ext cx="83840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We are going to build this table</a:t>
            </a:r>
          </a:p>
          <a:p>
            <a:r>
              <a:rPr lang="en-US" sz="3200" dirty="0"/>
              <a:t> </a:t>
            </a:r>
            <a:r>
              <a:rPr lang="en-US" sz="2400" dirty="0"/>
              <a:t>- Not so daunting</a:t>
            </a:r>
          </a:p>
          <a:p>
            <a:r>
              <a:rPr lang="en-US" sz="2400" dirty="0"/>
              <a:t>- All the colored cells (except portion) are calculated</a:t>
            </a:r>
          </a:p>
          <a:p>
            <a:r>
              <a:rPr lang="en-US" sz="2400" dirty="0"/>
              <a:t>- I can make the Excel template available</a:t>
            </a:r>
            <a:endParaRPr lang="en-CH" sz="2400" dirty="0"/>
          </a:p>
        </p:txBody>
      </p:sp>
      <p:pic>
        <p:nvPicPr>
          <p:cNvPr id="3" name="Picture 2" descr="A table with numbers and letters&#10;&#10;AI-generated content may be incorrect.">
            <a:extLst>
              <a:ext uri="{FF2B5EF4-FFF2-40B4-BE49-F238E27FC236}">
                <a16:creationId xmlns:a16="http://schemas.microsoft.com/office/drawing/2014/main" id="{42F97E6D-9594-89FF-4F23-D7F7CA86E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62" y="3635417"/>
            <a:ext cx="11344275" cy="21431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E02079-6553-DC38-4985-BD949E2DD07B}"/>
              </a:ext>
            </a:extLst>
          </p:cNvPr>
          <p:cNvSpPr txBox="1"/>
          <p:nvPr/>
        </p:nvSpPr>
        <p:spPr>
          <a:xfrm>
            <a:off x="423862" y="3222583"/>
            <a:ext cx="187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FOOD</a:t>
            </a:r>
            <a:endParaRPr lang="en-CH" sz="3200" b="1" i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66674EF-D6EB-D393-9607-A60A3D75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E7ADCB-F09C-A31E-734E-432F85FE1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2</a:t>
            </a:fld>
            <a:endParaRPr lang="en-CH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C6F00D-C4D1-56AC-53AF-3A71008A8BE8}"/>
              </a:ext>
            </a:extLst>
          </p:cNvPr>
          <p:cNvSpPr txBox="1"/>
          <p:nvPr/>
        </p:nvSpPr>
        <p:spPr>
          <a:xfrm>
            <a:off x="2793304" y="2595944"/>
            <a:ext cx="7478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“In this meal, 68% of the calories come from fat.”</a:t>
            </a:r>
            <a:endParaRPr lang="en-CH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954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5839E-6589-9B6C-5700-AB978370E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CE3D833-64FD-E504-8A0F-50B6C2B045AD}"/>
              </a:ext>
            </a:extLst>
          </p:cNvPr>
          <p:cNvSpPr txBox="1"/>
          <p:nvPr/>
        </p:nvSpPr>
        <p:spPr>
          <a:xfrm>
            <a:off x="5412831" y="1170221"/>
            <a:ext cx="594096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numbers come from the nutrition label,</a:t>
            </a:r>
          </a:p>
          <a:p>
            <a:endParaRPr lang="en-US" sz="3200" dirty="0"/>
          </a:p>
          <a:p>
            <a:r>
              <a:rPr lang="en-US" sz="3200" dirty="0"/>
              <a:t>or from internet lookup</a:t>
            </a:r>
            <a:endParaRPr lang="en-CH" sz="3200" dirty="0"/>
          </a:p>
        </p:txBody>
      </p:sp>
      <p:pic>
        <p:nvPicPr>
          <p:cNvPr id="5" name="Picture 4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92DB7365-96D2-9E30-D4A5-54DEB6DCA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460" y="4356187"/>
            <a:ext cx="5495925" cy="8763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A02132A-92A9-25E4-7D8A-CC1B51CA7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E0FB93-ACD1-2E92-A76F-265282EDF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3</a:t>
            </a:fld>
            <a:endParaRPr lang="en-CH"/>
          </a:p>
        </p:txBody>
      </p:sp>
      <p:pic>
        <p:nvPicPr>
          <p:cNvPr id="10" name="Picture 9" descr="A label with information on it&#10;&#10;AI-generated content may be incorrect.">
            <a:extLst>
              <a:ext uri="{FF2B5EF4-FFF2-40B4-BE49-F238E27FC236}">
                <a16:creationId xmlns:a16="http://schemas.microsoft.com/office/drawing/2014/main" id="{2723184B-BFDD-482F-6CE0-C0D2E6AEC7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38" y="244257"/>
            <a:ext cx="3411801" cy="636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10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EAB21-D9EC-F19C-B839-A98C773DD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3317D8C-EE9F-7E06-76EC-0E0BA2EF0E58}"/>
              </a:ext>
            </a:extLst>
          </p:cNvPr>
          <p:cNvSpPr txBox="1"/>
          <p:nvPr/>
        </p:nvSpPr>
        <p:spPr>
          <a:xfrm>
            <a:off x="5645063" y="4095995"/>
            <a:ext cx="52776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Lookup:</a:t>
            </a:r>
          </a:p>
          <a:p>
            <a:r>
              <a:rPr lang="en-US" sz="3200" dirty="0"/>
              <a:t>"macros 100g  medium egg"</a:t>
            </a:r>
          </a:p>
        </p:txBody>
      </p:sp>
      <p:pic>
        <p:nvPicPr>
          <p:cNvPr id="4" name="Picture 3" descr="A table with numbers and text&#10;&#10;AI-generated content may be incorrect.">
            <a:extLst>
              <a:ext uri="{FF2B5EF4-FFF2-40B4-BE49-F238E27FC236}">
                <a16:creationId xmlns:a16="http://schemas.microsoft.com/office/drawing/2014/main" id="{DB43D4D3-9D12-D651-DAE3-EBE2670A8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45" y="1545855"/>
            <a:ext cx="7038975" cy="221932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8EA12A1-FAC5-D1FC-722F-5688B660150A}"/>
              </a:ext>
            </a:extLst>
          </p:cNvPr>
          <p:cNvCxnSpPr>
            <a:cxnSpLocks/>
          </p:cNvCxnSpPr>
          <p:nvPr/>
        </p:nvCxnSpPr>
        <p:spPr>
          <a:xfrm>
            <a:off x="3281819" y="3006221"/>
            <a:ext cx="2363244" cy="1240352"/>
          </a:xfrm>
          <a:prstGeom prst="straightConnector1">
            <a:avLst/>
          </a:prstGeom>
          <a:ln w="73025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8F6B74-BFFB-90C9-92EA-841B6913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B75BB9-9503-9BFD-D08B-332269CB1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4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85536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FFD6F-259C-FBA3-32F2-70C3E06BF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06F7F33-5331-BB4C-3FA7-5ABD3C9CC13D}"/>
              </a:ext>
            </a:extLst>
          </p:cNvPr>
          <p:cNvSpPr txBox="1"/>
          <p:nvPr/>
        </p:nvSpPr>
        <p:spPr>
          <a:xfrm>
            <a:off x="2901862" y="3190617"/>
            <a:ext cx="68559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Now we add portion size (in grams):</a:t>
            </a:r>
          </a:p>
          <a:p>
            <a:endParaRPr lang="en-US" sz="3200" dirty="0"/>
          </a:p>
          <a:p>
            <a:pPr marL="457200" indent="-457200">
              <a:buFontTx/>
              <a:buChar char="-"/>
            </a:pPr>
            <a:r>
              <a:rPr lang="en-US" sz="2400" dirty="0"/>
              <a:t>The tuna is 110g (stated on tin)</a:t>
            </a:r>
          </a:p>
          <a:p>
            <a:pPr marL="457200" indent="-457200">
              <a:buFontTx/>
              <a:buChar char="-"/>
            </a:pPr>
            <a:r>
              <a:rPr lang="en-US" sz="2400" dirty="0"/>
              <a:t>A medium egg is about 50g (internet lookup)</a:t>
            </a:r>
          </a:p>
          <a:p>
            <a:pPr marL="457200" indent="-457200">
              <a:buFontTx/>
              <a:buChar char="-"/>
            </a:pPr>
            <a:r>
              <a:rPr lang="en-US" sz="2400" dirty="0"/>
              <a:t>Mayo: a tbsp is about 15g </a:t>
            </a:r>
          </a:p>
          <a:p>
            <a:pPr marL="457200" indent="-457200">
              <a:buFontTx/>
              <a:buChar char="-"/>
            </a:pPr>
            <a:r>
              <a:rPr lang="en-US" sz="2400" dirty="0"/>
              <a:t>Cheddar: 10 slices in a 250g package</a:t>
            </a:r>
          </a:p>
        </p:txBody>
      </p:sp>
      <p:pic>
        <p:nvPicPr>
          <p:cNvPr id="3" name="Picture 2" descr="A table with numbers and symbols&#10;&#10;AI-generated content may be incorrect.">
            <a:extLst>
              <a:ext uri="{FF2B5EF4-FFF2-40B4-BE49-F238E27FC236}">
                <a16:creationId xmlns:a16="http://schemas.microsoft.com/office/drawing/2014/main" id="{530E75C0-0670-B04C-CBCA-EEA6439107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786" y="874455"/>
            <a:ext cx="6334125" cy="170497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CE93D-6338-74CD-DFCE-8119F984A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202A63-80D6-B56C-8690-5B06EB60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5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71400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98A15-8C24-F379-FF31-EA940FBFC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A5E70D3-AF09-FE6D-8C7D-425D75A7BCEA}"/>
              </a:ext>
            </a:extLst>
          </p:cNvPr>
          <p:cNvSpPr txBox="1"/>
          <p:nvPr/>
        </p:nvSpPr>
        <p:spPr>
          <a:xfrm>
            <a:off x="1610639" y="652571"/>
            <a:ext cx="85594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Now we calculate the portion numbers (in blue)</a:t>
            </a:r>
          </a:p>
          <a:p>
            <a:endParaRPr lang="en-US" sz="3200" dirty="0"/>
          </a:p>
          <a:p>
            <a:r>
              <a:rPr lang="en-US" sz="2400" dirty="0"/>
              <a:t>For example, if there are 103 kcal in 100g of tuna,</a:t>
            </a:r>
          </a:p>
          <a:p>
            <a:r>
              <a:rPr lang="en-US" sz="2400" dirty="0"/>
              <a:t>how many kcal are there in our portion size of 110g?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DEA852-4F67-3D70-75DC-F7326487732A}"/>
              </a:ext>
            </a:extLst>
          </p:cNvPr>
          <p:cNvSpPr txBox="1"/>
          <p:nvPr/>
        </p:nvSpPr>
        <p:spPr>
          <a:xfrm>
            <a:off x="6962383" y="5382141"/>
            <a:ext cx="4035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= ( 103 X 110 ) / 100</a:t>
            </a:r>
          </a:p>
        </p:txBody>
      </p:sp>
      <p:pic>
        <p:nvPicPr>
          <p:cNvPr id="4" name="Picture 3" descr="A table with numbers and text&#10;&#10;AI-generated content may be incorrect.">
            <a:extLst>
              <a:ext uri="{FF2B5EF4-FFF2-40B4-BE49-F238E27FC236}">
                <a16:creationId xmlns:a16="http://schemas.microsoft.com/office/drawing/2014/main" id="{30BD6CC6-53FD-51A7-8F4E-2F7097C43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212" y="3104108"/>
            <a:ext cx="11839575" cy="203835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7C6581B-0FDD-4FD7-3740-F52C2B72696E}"/>
              </a:ext>
            </a:extLst>
          </p:cNvPr>
          <p:cNvCxnSpPr>
            <a:cxnSpLocks/>
          </p:cNvCxnSpPr>
          <p:nvPr/>
        </p:nvCxnSpPr>
        <p:spPr>
          <a:xfrm flipH="1">
            <a:off x="7302674" y="4265636"/>
            <a:ext cx="463462" cy="11165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F43D78B-44FD-F206-25EC-C8D188B34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61C627-B7CF-5400-8D66-9C99D0AD0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6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190900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8989F-0B00-E5A0-8185-6FFB40E6D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DC8D879-30E8-9071-49B5-4B3A9EB4F734}"/>
              </a:ext>
            </a:extLst>
          </p:cNvPr>
          <p:cNvSpPr txBox="1"/>
          <p:nvPr/>
        </p:nvSpPr>
        <p:spPr>
          <a:xfrm>
            <a:off x="1218979" y="636078"/>
            <a:ext cx="92233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Now we calculate the kcals per the portion grams:</a:t>
            </a:r>
          </a:p>
        </p:txBody>
      </p:sp>
      <p:pic>
        <p:nvPicPr>
          <p:cNvPr id="4" name="Picture 3" descr="A table with numbers and text&#10;&#10;AI-generated content may be incorrect.">
            <a:extLst>
              <a:ext uri="{FF2B5EF4-FFF2-40B4-BE49-F238E27FC236}">
                <a16:creationId xmlns:a16="http://schemas.microsoft.com/office/drawing/2014/main" id="{46A5770A-6D66-72FB-F2EE-0530439EAE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979" y="1830286"/>
            <a:ext cx="9386391" cy="249652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C501324-C969-0ACB-D8EC-5F15BC575EC1}"/>
              </a:ext>
            </a:extLst>
          </p:cNvPr>
          <p:cNvSpPr txBox="1"/>
          <p:nvPr/>
        </p:nvSpPr>
        <p:spPr>
          <a:xfrm>
            <a:off x="1221287" y="4529151"/>
            <a:ext cx="974942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There are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9</a:t>
            </a:r>
            <a:r>
              <a:rPr lang="en-US" sz="2400" dirty="0"/>
              <a:t> kcal per gram of fat: 11 = 1.2 X 9      (why fat is satiating)</a:t>
            </a:r>
          </a:p>
          <a:p>
            <a:endParaRPr lang="en-US" sz="2400" dirty="0"/>
          </a:p>
          <a:p>
            <a:r>
              <a:rPr lang="en-US" sz="2400" dirty="0"/>
              <a:t>There are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dirty="0"/>
              <a:t> kcal per gram of carb and per gram of protein: 101= 25.3 X 4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7FD9771-6709-49F3-F409-47371D32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6A6C59-92B4-13D4-DC58-CDDF32874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7</a:t>
            </a:fld>
            <a:endParaRPr lang="en-CH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F12F82A-8540-09DB-C748-5CBE3907618D}"/>
              </a:ext>
            </a:extLst>
          </p:cNvPr>
          <p:cNvSpPr/>
          <p:nvPr/>
        </p:nvSpPr>
        <p:spPr>
          <a:xfrm>
            <a:off x="6801632" y="2710755"/>
            <a:ext cx="914400" cy="3820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5F9DA68-6630-CEE4-9DF3-83FC3F534097}"/>
              </a:ext>
            </a:extLst>
          </p:cNvPr>
          <p:cNvSpPr/>
          <p:nvPr/>
        </p:nvSpPr>
        <p:spPr>
          <a:xfrm>
            <a:off x="9525000" y="2710755"/>
            <a:ext cx="914400" cy="3820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44863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1D911-61E4-F69C-7B7F-C416C5C82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708769E-6AC5-8345-1E53-B2F888109C73}"/>
              </a:ext>
            </a:extLst>
          </p:cNvPr>
          <p:cNvSpPr txBox="1"/>
          <p:nvPr/>
        </p:nvSpPr>
        <p:spPr>
          <a:xfrm>
            <a:off x="1461369" y="653809"/>
            <a:ext cx="784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Now add totals and percents: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2DB70-358B-5F4E-1188-205C794C8F2C}"/>
              </a:ext>
            </a:extLst>
          </p:cNvPr>
          <p:cNvSpPr txBox="1"/>
          <p:nvPr/>
        </p:nvSpPr>
        <p:spPr>
          <a:xfrm>
            <a:off x="2634640" y="5519208"/>
            <a:ext cx="3064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339 / 498 = 68%</a:t>
            </a:r>
          </a:p>
        </p:txBody>
      </p:sp>
      <p:pic>
        <p:nvPicPr>
          <p:cNvPr id="4" name="Picture 3" descr="A table with numbers and text&#10;&#10;AI-generated content may be incorrect.">
            <a:extLst>
              <a:ext uri="{FF2B5EF4-FFF2-40B4-BE49-F238E27FC236}">
                <a16:creationId xmlns:a16="http://schemas.microsoft.com/office/drawing/2014/main" id="{752EC140-C36D-5982-F4C3-2BD7950A96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837" y="1652587"/>
            <a:ext cx="9458325" cy="3552825"/>
          </a:xfrm>
          <a:prstGeom prst="rect">
            <a:avLst/>
          </a:prstGeom>
        </p:spPr>
      </p:pic>
      <p:sp>
        <p:nvSpPr>
          <p:cNvPr id="9" name="Arrow: Bent-Up 8">
            <a:extLst>
              <a:ext uri="{FF2B5EF4-FFF2-40B4-BE49-F238E27FC236}">
                <a16:creationId xmlns:a16="http://schemas.microsoft.com/office/drawing/2014/main" id="{A28138CA-BB3C-57D0-013F-D21BD4D4B7EA}"/>
              </a:ext>
            </a:extLst>
          </p:cNvPr>
          <p:cNvSpPr/>
          <p:nvPr/>
        </p:nvSpPr>
        <p:spPr>
          <a:xfrm>
            <a:off x="5787025" y="5327027"/>
            <a:ext cx="1753644" cy="584775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C21D65C-999C-054B-FAE3-98CC87B78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0553A9-3CA1-EABB-AA18-81ACD89E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8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6804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B4149-C2E0-0068-8CE3-706A6A2AD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EA1EE75-1B36-CE7C-3B2D-B456753960F6}"/>
              </a:ext>
            </a:extLst>
          </p:cNvPr>
          <p:cNvSpPr txBox="1"/>
          <p:nvPr/>
        </p:nvSpPr>
        <p:spPr>
          <a:xfrm>
            <a:off x="1260952" y="1179902"/>
            <a:ext cx="784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Now, let’s discuss the final table: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B6C9157-3B31-E981-3BBC-29AB38985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https://centrelowcarb.ch</a:t>
            </a:r>
            <a:endParaRPr lang="en-CH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CC42E7-A35D-2911-1F27-375CFD01E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F7B3-1BC0-4946-9EF9-C4F4E28C0B4A}" type="slidenum">
              <a:rPr lang="en-CH" smtClean="0"/>
              <a:t>9</a:t>
            </a:fld>
            <a:endParaRPr lang="en-CH"/>
          </a:p>
        </p:txBody>
      </p:sp>
      <p:pic>
        <p:nvPicPr>
          <p:cNvPr id="3" name="Picture 2" descr="A table with numbers and letters&#10;&#10;AI-generated content may be incorrect.">
            <a:extLst>
              <a:ext uri="{FF2B5EF4-FFF2-40B4-BE49-F238E27FC236}">
                <a16:creationId xmlns:a16="http://schemas.microsoft.com/office/drawing/2014/main" id="{64B02948-A5F9-283C-057A-F309C9FE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72" y="3046694"/>
            <a:ext cx="1134427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148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J</dc:creator>
  <cp:lastModifiedBy>Tom J</cp:lastModifiedBy>
  <cp:revision>57</cp:revision>
  <dcterms:created xsi:type="dcterms:W3CDTF">2025-07-19T07:25:32Z</dcterms:created>
  <dcterms:modified xsi:type="dcterms:W3CDTF">2025-07-24T08:39:55Z</dcterms:modified>
</cp:coreProperties>
</file>